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72" r:id="rId5"/>
    <p:sldId id="277" r:id="rId6"/>
    <p:sldId id="278" r:id="rId7"/>
    <p:sldId id="273" r:id="rId8"/>
    <p:sldId id="274" r:id="rId9"/>
    <p:sldId id="275" r:id="rId10"/>
    <p:sldId id="259" r:id="rId11"/>
    <p:sldId id="264" r:id="rId12"/>
    <p:sldId id="265" r:id="rId13"/>
    <p:sldId id="267" r:id="rId14"/>
    <p:sldId id="270" r:id="rId15"/>
    <p:sldId id="283" r:id="rId16"/>
    <p:sldId id="276" r:id="rId17"/>
    <p:sldId id="285" r:id="rId18"/>
    <p:sldId id="260" r:id="rId19"/>
    <p:sldId id="266" r:id="rId20"/>
    <p:sldId id="268" r:id="rId21"/>
    <p:sldId id="269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97"/>
  </p:normalViewPr>
  <p:slideViewPr>
    <p:cSldViewPr snapToGrid="0">
      <p:cViewPr varScale="1">
        <p:scale>
          <a:sx n="66" d="100"/>
          <a:sy n="66" d="100"/>
        </p:scale>
        <p:origin x="22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8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7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0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44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81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1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9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5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2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7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5C66B-92C0-4A7A-B1DB-F230BB36BC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ECA9-0D30-49E1-8137-BFE0FD8FE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211.png"/><Relationship Id="rId4" Type="http://schemas.openxmlformats.org/officeDocument/2006/relationships/image" Target="../media/image15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liuweiyuxiang/article/details/7885340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9.png"/><Relationship Id="rId5" Type="http://schemas.openxmlformats.org/officeDocument/2006/relationships/image" Target="../media/image131.png"/><Relationship Id="rId10" Type="http://schemas.openxmlformats.org/officeDocument/2006/relationships/image" Target="../media/image18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8C90DD8-ED4D-441C-B2A9-85FE04035D42}"/>
              </a:ext>
            </a:extLst>
          </p:cNvPr>
          <p:cNvGrpSpPr/>
          <p:nvPr/>
        </p:nvGrpSpPr>
        <p:grpSpPr>
          <a:xfrm>
            <a:off x="2098697" y="1838226"/>
            <a:ext cx="7994606" cy="3181548"/>
            <a:chOff x="2098697" y="1916621"/>
            <a:chExt cx="7994606" cy="3181548"/>
          </a:xfrm>
        </p:grpSpPr>
        <p:sp>
          <p:nvSpPr>
            <p:cNvPr id="2" name="文本框 13">
              <a:extLst>
                <a:ext uri="{FF2B5EF4-FFF2-40B4-BE49-F238E27FC236}">
                  <a16:creationId xmlns:a16="http://schemas.microsoft.com/office/drawing/2014/main" id="{40322897-E189-441E-93A0-B1B7AFEDD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350" y="2143330"/>
              <a:ext cx="779495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3600" dirty="0">
                <a:solidFill>
                  <a:srgbClr val="15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B564CEF-D662-454D-AFAC-08702972DAF6}"/>
                </a:ext>
              </a:extLst>
            </p:cNvPr>
            <p:cNvGrpSpPr/>
            <p:nvPr/>
          </p:nvGrpSpPr>
          <p:grpSpPr>
            <a:xfrm>
              <a:off x="2098697" y="1916621"/>
              <a:ext cx="7932530" cy="48260"/>
              <a:chOff x="1998870" y="1765079"/>
              <a:chExt cx="7932530" cy="48260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ED007A75-2251-4E55-9544-4E9F35D10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8870" y="1813339"/>
                <a:ext cx="4097130" cy="0"/>
              </a:xfrm>
              <a:prstGeom prst="line">
                <a:avLst/>
              </a:prstGeom>
              <a:ln w="76200">
                <a:solidFill>
                  <a:srgbClr val="153E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EEDB43A6-628C-42C7-BCA8-814A8F4C8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8870" y="1765079"/>
                <a:ext cx="7932530" cy="0"/>
              </a:xfrm>
              <a:prstGeom prst="line">
                <a:avLst/>
              </a:prstGeom>
              <a:ln w="28575">
                <a:solidFill>
                  <a:srgbClr val="153E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96EF0109-9A3B-4053-8758-76A23675C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3722262"/>
              <a:ext cx="30044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报告人  </a:t>
              </a: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陈坳珠 </a:t>
              </a: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吴沛晗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1ED091D-2852-426D-9F50-44B1356D1435}"/>
                </a:ext>
              </a:extLst>
            </p:cNvPr>
            <p:cNvGrpSpPr/>
            <p:nvPr/>
          </p:nvGrpSpPr>
          <p:grpSpPr>
            <a:xfrm rot="10800000">
              <a:off x="2144576" y="4526706"/>
              <a:ext cx="7932530" cy="48260"/>
              <a:chOff x="1998870" y="1765079"/>
              <a:chExt cx="7932530" cy="48260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19ECC06-6D10-47C7-8BF0-3DE4E834DD1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998870" y="1813339"/>
                <a:ext cx="3982462" cy="0"/>
              </a:xfrm>
              <a:prstGeom prst="line">
                <a:avLst/>
              </a:prstGeom>
              <a:ln w="76200">
                <a:solidFill>
                  <a:srgbClr val="153E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80A0905-C3C9-4722-A253-49AFFCE69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8870" y="1765079"/>
                <a:ext cx="7932530" cy="0"/>
              </a:xfrm>
              <a:prstGeom prst="line">
                <a:avLst/>
              </a:prstGeom>
              <a:ln w="28575">
                <a:solidFill>
                  <a:srgbClr val="153E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A3927A8-CE14-48F4-9A5D-314BF4452044}"/>
                </a:ext>
              </a:extLst>
            </p:cNvPr>
            <p:cNvGrpSpPr/>
            <p:nvPr/>
          </p:nvGrpSpPr>
          <p:grpSpPr>
            <a:xfrm>
              <a:off x="4637960" y="4724569"/>
              <a:ext cx="2958171" cy="373600"/>
              <a:chOff x="4693091" y="4507439"/>
              <a:chExt cx="2958171" cy="373600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A34662A-2541-4B45-9681-1121F02AFE05}"/>
                  </a:ext>
                </a:extLst>
              </p:cNvPr>
              <p:cNvSpPr/>
              <p:nvPr/>
            </p:nvSpPr>
            <p:spPr>
              <a:xfrm>
                <a:off x="4705500" y="4507439"/>
                <a:ext cx="2945762" cy="363508"/>
              </a:xfrm>
              <a:prstGeom prst="roundRect">
                <a:avLst>
                  <a:gd name="adj" fmla="val 3276"/>
                </a:avLst>
              </a:prstGeom>
              <a:solidFill>
                <a:srgbClr val="153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12B977B-2834-455A-B9E9-CC7E7D1CEC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3091" y="4511707"/>
                <a:ext cx="294576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 &amp; Media Computing</a:t>
                </a: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2594209" y="2178975"/>
            <a:ext cx="7203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Pattern Recognition and Machine Learning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4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7"/>
    </mc:Choice>
    <mc:Fallback xmlns="">
      <p:transition spd="slow" advTm="33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53E6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Discriminant Functions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img-blog.csdn.net/20170817163151302?watermark/2/text/aHR0cDovL2Jsb2cuY3Nkbi5uZXQvbmlhb2xpYW5qaXVsaW4=/font/5a6L5L2T/fontsize/400/fill/I0JBQkFCMA==/dissolve/70/gravity/SouthEa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489" r="20691" b="17566"/>
          <a:stretch/>
        </p:blipFill>
        <p:spPr bwMode="auto">
          <a:xfrm>
            <a:off x="243714" y="1722985"/>
            <a:ext cx="3754582" cy="267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100945" y="1813951"/>
            <a:ext cx="781396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idea proposed by Fisher is to maximize a function that will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large separation between the projected class means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also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a small variance within each class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thereby minimizing the class overlap.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28006" y="4932218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同类样本的投影点尽可能接近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异类样本点的投影尽可能远离</a:t>
            </a:r>
          </a:p>
        </p:txBody>
      </p:sp>
      <p:sp>
        <p:nvSpPr>
          <p:cNvPr id="23" name="右箭头 22"/>
          <p:cNvSpPr/>
          <p:nvPr/>
        </p:nvSpPr>
        <p:spPr>
          <a:xfrm>
            <a:off x="5333206" y="5043054"/>
            <a:ext cx="44334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5333205" y="5605073"/>
            <a:ext cx="44334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255325" y="4946072"/>
            <a:ext cx="471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同类样本点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投影点的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让投影后的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类别均值的距离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尽可能的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21527" y="2563091"/>
            <a:ext cx="44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21527" y="3466734"/>
            <a:ext cx="44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51705" y="2738752"/>
            <a:ext cx="83128" cy="12439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6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Chapter 4  Linear Models for </a:t>
            </a: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896" y="1097736"/>
            <a:ext cx="9941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ak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the 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-dimensional input vector x and project it down to one dimension using: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04658" y="2143569"/>
                <a:ext cx="5420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the mean of the projected data from class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58" y="2143569"/>
                <a:ext cx="5420010" cy="369332"/>
              </a:xfrm>
              <a:prstGeom prst="rect">
                <a:avLst/>
              </a:prstGeom>
              <a:blipFill>
                <a:blip r:embed="rId2"/>
                <a:stretch>
                  <a:fillRect t="-10000" r="-11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271529"/>
                  </p:ext>
                </p:extLst>
              </p:nvPr>
            </p:nvGraphicFramePr>
            <p:xfrm>
              <a:off x="1019438" y="1625536"/>
              <a:ext cx="8128000" cy="5276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zh-CN" altLang="en-US" sz="2400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</a:rPr>
                                  <m:t>y</m:t>
                                </m:r>
                                <m:r>
                                  <a:rPr lang="zh-CN" altLang="en-US" sz="2400" i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sz="24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271529"/>
                  </p:ext>
                </p:extLst>
              </p:nvPr>
            </p:nvGraphicFramePr>
            <p:xfrm>
              <a:off x="1019438" y="1625536"/>
              <a:ext cx="8128000" cy="523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5234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149" r="-100600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1149" r="-600" b="-4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168083"/>
                  </p:ext>
                </p:extLst>
              </p:nvPr>
            </p:nvGraphicFramePr>
            <p:xfrm>
              <a:off x="1004658" y="2650656"/>
              <a:ext cx="8128000" cy="5246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99706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928294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240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40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sz="240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</a:rPr>
                            <a:t>根据</a:t>
                          </a:r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</a:rPr>
                            <a:t>4.20</a:t>
                          </a:r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</a:rPr>
                            <a:t>变换后的类别</a:t>
                          </a:r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</a:rPr>
                            <a:t>k</a:t>
                          </a:r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</a:rPr>
                            <a:t>的均值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168083"/>
                  </p:ext>
                </p:extLst>
              </p:nvPr>
            </p:nvGraphicFramePr>
            <p:xfrm>
              <a:off x="1004658" y="2650656"/>
              <a:ext cx="8128000" cy="5205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99706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928294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5205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98" t="-1149" r="-31532" b="-160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21451" t="-1149" r="-1262" b="-160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6895" y="3335961"/>
                <a:ext cx="99419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The within-class variance of the transformed data from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therefore given by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5" y="3335961"/>
                <a:ext cx="994193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0032861"/>
                  </p:ext>
                </p:extLst>
              </p:nvPr>
            </p:nvGraphicFramePr>
            <p:xfrm>
              <a:off x="1019438" y="3886151"/>
              <a:ext cx="812800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20453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707547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altLang="en-US" sz="240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sz="2400" i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40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400" i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 i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400" i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:r>
                            <a:rPr kumimoji="0" lang="en-US" altLang="zh-CN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4.20</a:t>
                          </a:r>
                          <a:r>
                            <a:rPr kumimoji="0" lang="zh-CN" altLang="en-US" sz="1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变换后的类内方差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0032861"/>
                  </p:ext>
                </p:extLst>
              </p:nvPr>
            </p:nvGraphicFramePr>
            <p:xfrm>
              <a:off x="1019438" y="3886151"/>
              <a:ext cx="812800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20453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707547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95" t="-92647" r="-26945" b="-96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76786" t="-92647" r="-1429" b="-96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836895" y="4911295"/>
            <a:ext cx="9774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The Fisher criterion is deﬁned to be the ratio of  the between-class variance  to  the   within-class variance and is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78395"/>
                  </p:ext>
                </p:extLst>
              </p:nvPr>
            </p:nvGraphicFramePr>
            <p:xfrm>
              <a:off x="1004658" y="5468126"/>
              <a:ext cx="8128000" cy="9132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sz="24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  <m:r>
                                  <a:rPr lang="zh-CN" altLang="en-US" sz="2400" b="1" i="0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zh-CN" altLang="en-US" sz="2400" b="1" i="1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  <m:r>
                                  <a:rPr lang="zh-CN" altLang="en-US" sz="2400" b="1" i="0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)=</m:t>
                                </m:r>
                                <m:f>
                                  <m:fPr>
                                    <m:ctrlPr>
                                      <a:rPr lang="zh-CN" altLang="en-US" sz="24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sz="2400" b="1" i="1" kern="120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b="1" i="1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b="1" i="1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b="1" i="0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2400" b="1" i="0" kern="120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sz="2400" b="1" i="1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b="1" i="1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b="1" i="0" kern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2400" b="1" i="0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zh-CN" altLang="en-US" sz="36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zh-CN" alt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78395"/>
                  </p:ext>
                </p:extLst>
              </p:nvPr>
            </p:nvGraphicFramePr>
            <p:xfrm>
              <a:off x="1004658" y="5468126"/>
              <a:ext cx="8128000" cy="936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9366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50" t="-1299" r="-100449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300" t="-1299" r="-600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矩形 9"/>
          <p:cNvSpPr/>
          <p:nvPr/>
        </p:nvSpPr>
        <p:spPr>
          <a:xfrm>
            <a:off x="4308948" y="555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类间散度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53803" y="60695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4D4D4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类内散度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0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9203" y="1097736"/>
            <a:ext cx="994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 can make the dependence on w explicit by using (4.20), (4.23), and (4.24) to rewrite the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Fisher criterion in the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041695"/>
                  </p:ext>
                </p:extLst>
              </p:nvPr>
            </p:nvGraphicFramePr>
            <p:xfrm>
              <a:off x="976965" y="1754716"/>
              <a:ext cx="8128000" cy="9909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b="1" i="1" kern="1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  <m:r>
                                  <a:rPr lang="zh-CN" altLang="en-US" sz="2400" b="1" i="0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zh-CN" altLang="en-US" sz="2400" b="1" i="1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  <m:r>
                                  <a:rPr lang="zh-CN" altLang="en-US" sz="2400" b="1" i="0" kern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)=</m:t>
                                </m:r>
                                <m:f>
                                  <m:fPr>
                                    <m:ctrlPr>
                                      <a:rPr lang="zh-CN" altLang="en-US" sz="24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zh-CN" altLang="en-US" sz="24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2400" b="1" i="0" kern="1200">
                                            <a:solidFill>
                                              <a:srgbClr val="C00000"/>
                                            </a:solidFill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 b="1" i="1" kern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zh-CN" altLang="en-US" sz="2400" b="1" i="1" kern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zh-CN" alt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041695"/>
                  </p:ext>
                </p:extLst>
              </p:nvPr>
            </p:nvGraphicFramePr>
            <p:xfrm>
              <a:off x="976965" y="1754716"/>
              <a:ext cx="8128000" cy="9909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9909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0" t="-610" r="-10060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610" r="-600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09202" y="2958349"/>
                <a:ext cx="99419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is the between-class covariance matrix and is given by 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02" y="2958349"/>
                <a:ext cx="9941935" cy="369332"/>
              </a:xfrm>
              <a:prstGeom prst="rect">
                <a:avLst/>
              </a:prstGeom>
              <a:blipFill>
                <a:blip r:embed="rId3"/>
                <a:stretch>
                  <a:fillRect l="-55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992045"/>
                  </p:ext>
                </p:extLst>
              </p:nvPr>
            </p:nvGraphicFramePr>
            <p:xfrm>
              <a:off x="976965" y="3366824"/>
              <a:ext cx="8128000" cy="5132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2400" b="1" i="1" kern="120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zh-CN" altLang="en-US" sz="2400" b="1" i="0" kern="120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2400" b="1" i="0" kern="120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2400" b="1" i="0" kern="120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sz="24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24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24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zh-CN" altLang="en-US" sz="2400" b="1" i="0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3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992045"/>
                  </p:ext>
                </p:extLst>
              </p:nvPr>
            </p:nvGraphicFramePr>
            <p:xfrm>
              <a:off x="976965" y="3366824"/>
              <a:ext cx="8128000" cy="5132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5132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50" t="-1176" r="-100600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150" t="-1176" r="-600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09202" y="4489412"/>
                <a:ext cx="97741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is the total within-class covariance matrix, given by 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02" y="4489412"/>
                <a:ext cx="9774173" cy="369332"/>
              </a:xfrm>
              <a:prstGeom prst="rect">
                <a:avLst/>
              </a:prstGeom>
              <a:blipFill>
                <a:blip r:embed="rId5"/>
                <a:stretch>
                  <a:fillRect l="-56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552621"/>
                  </p:ext>
                </p:extLst>
              </p:nvPr>
            </p:nvGraphicFramePr>
            <p:xfrm>
              <a:off x="809201" y="5230852"/>
              <a:ext cx="8295764" cy="789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9133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416631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800" b="1" i="1" kern="1200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zh-CN" altLang="en-US" sz="1800" b="1" i="0" kern="120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zh-CN" altLang="en-US" sz="1800" b="1" i="0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b="1" i="1" kern="1200" smtClean="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b="1" i="0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en-US" sz="1800" b="1" i="1" kern="1200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800" b="1" i="1" kern="1200" smtClean="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sz="1800" b="1" i="0" kern="1200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800" b="1" i="0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m:rPr>
                                                <m:nor/>
                                              </m:rPr>
                                              <a:rPr lang="zh-CN" altLang="en-US" sz="1800" b="1" i="0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zh-CN" altLang="en-US" sz="1800" b="1" i="0" kern="120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b="1" i="1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zh-CN" altLang="en-US" sz="1800" b="1" i="0" kern="120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zh-CN" altLang="en-US" sz="1800" b="1" i="1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b="1" i="1" kern="1200" smtClean="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800" b="1" i="1" kern="1200" smtClean="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b="1" i="0" kern="1200" smtClean="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800" b="1" i="0" kern="1200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b="1" i="1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en-US" sz="1800" b="1" i="1" kern="1200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800" b="1" i="1" kern="1200" smtClean="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zh-CN" altLang="en-US" sz="1800" b="1" i="0" kern="1200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800" b="1" i="1" kern="120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800" b="1" i="0" kern="1200" smtClean="0">
                                                        <a:solidFill>
                                                          <a:schemeClr val="tx2">
                                                            <a:lumMod val="5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m:rPr>
                                                <m:nor/>
                                              </m:rPr>
                                              <a:rPr lang="zh-CN" altLang="en-US" sz="1800" b="1" i="0" kern="1200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zh-CN" altLang="en-US" sz="3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zh-CN" altLang="en-US" sz="2400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）</m:t>
                                </m:r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552621"/>
                  </p:ext>
                </p:extLst>
              </p:nvPr>
            </p:nvGraphicFramePr>
            <p:xfrm>
              <a:off x="809201" y="5230852"/>
              <a:ext cx="8295764" cy="789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9133">
                      <a:extLst>
                        <a:ext uri="{9D8B030D-6E8A-4147-A177-3AD203B41FA5}">
                          <a16:colId xmlns:a16="http://schemas.microsoft.com/office/drawing/2014/main" val="4094318444"/>
                        </a:ext>
                      </a:extLst>
                    </a:gridCol>
                    <a:gridCol w="1416631">
                      <a:extLst>
                        <a:ext uri="{9D8B030D-6E8A-4147-A177-3AD203B41FA5}">
                          <a16:colId xmlns:a16="http://schemas.microsoft.com/office/drawing/2014/main" val="2065974834"/>
                        </a:ext>
                      </a:extLst>
                    </a:gridCol>
                  </a:tblGrid>
                  <a:tr h="7896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89" t="-769" r="-20992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84979" t="-769" r="-1717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94767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5156380" y="34477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类间散度矩阵</a:t>
            </a:r>
          </a:p>
        </p:txBody>
      </p:sp>
      <p:sp>
        <p:nvSpPr>
          <p:cNvPr id="9" name="矩形 8"/>
          <p:cNvSpPr/>
          <p:nvPr/>
        </p:nvSpPr>
        <p:spPr>
          <a:xfrm>
            <a:off x="6144027" y="586315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类内总散度矩阵</a:t>
            </a: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52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4441" y="1409961"/>
                <a:ext cx="3207032" cy="100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2400" b="1">
                                  <a:solidFill>
                                    <a:srgbClr val="C00000"/>
                                  </a:solidFill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sz="2400" b="1">
                                  <a:solidFill>
                                    <a:srgbClr val="C00000"/>
                                  </a:solidFill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1" y="1409961"/>
                <a:ext cx="3207032" cy="1000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142509" y="2022764"/>
            <a:ext cx="318655" cy="221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174982" y="1321508"/>
                <a:ext cx="24388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求导可得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82" y="1321508"/>
                <a:ext cx="2438809" cy="369332"/>
              </a:xfrm>
              <a:prstGeom prst="rect">
                <a:avLst/>
              </a:prstGeom>
              <a:blipFill>
                <a:blip r:embed="rId3"/>
                <a:stretch>
                  <a:fillRect l="-2250" t="-10000" r="-175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856327" y="2951932"/>
                <a:ext cx="1687706" cy="504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num>
                      <m:den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CN" dirty="0"/>
                  <a:t>=0 </a:t>
                </a:r>
                <a:r>
                  <a:rPr lang="zh-CN" altLang="en-US" dirty="0"/>
                  <a:t>可得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27" y="2951932"/>
                <a:ext cx="1687706" cy="504946"/>
              </a:xfrm>
              <a:prstGeom prst="rect">
                <a:avLst/>
              </a:prstGeom>
              <a:blipFill>
                <a:blip r:embed="rId4"/>
                <a:stretch>
                  <a:fillRect l="-3261" t="-63855" r="-2536" b="-56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67514" y="1855457"/>
                <a:ext cx="4184351" cy="931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514" y="1855457"/>
                <a:ext cx="4184351" cy="93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544033" y="3019739"/>
                <a:ext cx="277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取得最大值的条件为</m:t>
                      </m:r>
                    </m:oMath>
                  </m:oMathPara>
                </a14:m>
                <a:endParaRPr lang="en-US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033" y="3019739"/>
                <a:ext cx="2772746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199580" y="3689302"/>
                <a:ext cx="3305328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80" y="3689302"/>
                <a:ext cx="3305328" cy="415755"/>
              </a:xfrm>
              <a:prstGeom prst="rect">
                <a:avLst/>
              </a:prstGeom>
              <a:blipFill>
                <a:blip r:embed="rId7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5227289" y="4105057"/>
            <a:ext cx="924130" cy="179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978567" y="4114040"/>
            <a:ext cx="849251" cy="89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4094011" y="4544291"/>
            <a:ext cx="3311955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578514" y="4182835"/>
            <a:ext cx="0" cy="35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387247" y="4182835"/>
            <a:ext cx="0" cy="35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416491" y="4383002"/>
            <a:ext cx="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049716" y="3383011"/>
                <a:ext cx="3151119" cy="411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b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b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zh-CN" altLang="en-US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16" y="3383011"/>
                <a:ext cx="3151119" cy="411716"/>
              </a:xfrm>
              <a:prstGeom prst="rect">
                <a:avLst/>
              </a:prstGeom>
              <a:blipFill>
                <a:blip r:embed="rId8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4200835" y="3588869"/>
            <a:ext cx="39040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104909" y="3606171"/>
            <a:ext cx="0" cy="216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下箭头 45"/>
          <p:cNvSpPr/>
          <p:nvPr/>
        </p:nvSpPr>
        <p:spPr>
          <a:xfrm>
            <a:off x="6733309" y="4890655"/>
            <a:ext cx="242166" cy="290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888098" y="5536492"/>
                <a:ext cx="33118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∝</m:t>
                          </m:r>
                          <m:sSubSup>
                            <m:sSub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098" y="5536492"/>
                <a:ext cx="3311869" cy="523220"/>
              </a:xfrm>
              <a:prstGeom prst="rect">
                <a:avLst/>
              </a:prstGeom>
              <a:blipFill>
                <a:blip r:embed="rId9"/>
                <a:stretch>
                  <a:fillRect t="-133333" r="-10687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/>
          <p:cNvCxnSpPr/>
          <p:nvPr/>
        </p:nvCxnSpPr>
        <p:spPr>
          <a:xfrm>
            <a:off x="7971971" y="4109549"/>
            <a:ext cx="354612" cy="449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255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981660" y="4321135"/>
                <a:ext cx="5714641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由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/>
                  <a:t> 的 </a:t>
                </a:r>
                <a:r>
                  <a:rPr lang="en-US" altLang="zh-CN" dirty="0"/>
                  <a:t>K-1 </a:t>
                </a:r>
                <a:r>
                  <a:rPr lang="zh-CN" altLang="en-US" dirty="0"/>
                  <a:t>个最大特征值所对应的特征向量组成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60" y="4321135"/>
                <a:ext cx="5714641" cy="373885"/>
              </a:xfrm>
              <a:prstGeom prst="rect">
                <a:avLst/>
              </a:prstGeom>
              <a:blipFill>
                <a:blip r:embed="rId2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4758201" y="644201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classes</a:t>
            </a:r>
          </a:p>
        </p:txBody>
      </p:sp>
      <p:sp>
        <p:nvSpPr>
          <p:cNvPr id="6" name="矩形 5"/>
          <p:cNvSpPr/>
          <p:nvPr/>
        </p:nvSpPr>
        <p:spPr>
          <a:xfrm>
            <a:off x="298344" y="1321508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consider the total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0330" y="1690840"/>
                <a:ext cx="416787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0" y="1690840"/>
                <a:ext cx="4167871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645589" y="1690840"/>
                <a:ext cx="302820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89" y="1690840"/>
                <a:ext cx="3028201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/>
          <p:nvPr/>
        </p:nvCxnSpPr>
        <p:spPr>
          <a:xfrm flipV="1">
            <a:off x="3274838" y="2660073"/>
            <a:ext cx="25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866838" y="2312659"/>
            <a:ext cx="0" cy="3474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3267349" y="2312659"/>
            <a:ext cx="0" cy="3474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85920" y="3244108"/>
                <a:ext cx="349172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0" y="3244108"/>
                <a:ext cx="3491725" cy="871201"/>
              </a:xfrm>
              <a:prstGeom prst="rect">
                <a:avLst/>
              </a:prstGeom>
              <a:blipFill>
                <a:blip r:embed="rId5"/>
                <a:stretch>
                  <a:fillRect l="-5072"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90330" y="4321135"/>
                <a:ext cx="3797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0" y="4321135"/>
                <a:ext cx="379745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/>
          <p:cNvSpPr/>
          <p:nvPr/>
        </p:nvSpPr>
        <p:spPr>
          <a:xfrm>
            <a:off x="4387780" y="4437228"/>
            <a:ext cx="346364" cy="137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28512" y="4376632"/>
            <a:ext cx="42949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cxnSpLocks/>
            <a:endCxn id="23" idx="2"/>
          </p:cNvCxnSpPr>
          <p:nvPr/>
        </p:nvCxnSpPr>
        <p:spPr>
          <a:xfrm flipV="1">
            <a:off x="6643258" y="4745964"/>
            <a:ext cx="0" cy="1467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428512" y="6226829"/>
            <a:ext cx="72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Why??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EE08C-4428-ED4D-A6DC-42151EA6CF5E}"/>
              </a:ext>
            </a:extLst>
          </p:cNvPr>
          <p:cNvSpPr/>
          <p:nvPr/>
        </p:nvSpPr>
        <p:spPr>
          <a:xfrm>
            <a:off x="4399449" y="1341676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全局散度矩阵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103392-DF5B-7946-84AB-842B02B07EDD}"/>
              </a:ext>
            </a:extLst>
          </p:cNvPr>
          <p:cNvSpPr/>
          <p:nvPr/>
        </p:nvSpPr>
        <p:spPr>
          <a:xfrm>
            <a:off x="5874514" y="275904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所有样本的均值向量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975DAE-4FB3-FD4A-BCBA-4ED82FAC7D63}"/>
                  </a:ext>
                </a:extLst>
              </p:cNvPr>
              <p:cNvSpPr txBox="1"/>
              <p:nvPr/>
            </p:nvSpPr>
            <p:spPr>
              <a:xfrm>
                <a:off x="7696199" y="6036298"/>
                <a:ext cx="3136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zh-CN" altLang="en-US" b="1" dirty="0"/>
                  <a:t>的秩最多为</a:t>
                </a:r>
                <a:r>
                  <a:rPr kumimoji="1" lang="en-US" altLang="zh-CN" b="1" dirty="0"/>
                  <a:t>K-1</a:t>
                </a:r>
              </a:p>
              <a:p>
                <a:r>
                  <a:rPr kumimoji="1" lang="zh-CN" altLang="en-US" b="1" dirty="0"/>
                  <a:t>所以最多有</a:t>
                </a:r>
                <a:r>
                  <a:rPr kumimoji="1" lang="en-US" altLang="zh-CN" b="1" dirty="0"/>
                  <a:t>K-1</a:t>
                </a:r>
                <a:r>
                  <a:rPr kumimoji="1" lang="zh-CN" altLang="en-US" b="1" dirty="0"/>
                  <a:t>个非</a:t>
                </a:r>
                <a:r>
                  <a:rPr kumimoji="1" lang="en-US" altLang="zh-CN" b="1" dirty="0"/>
                  <a:t>0</a:t>
                </a:r>
                <a:r>
                  <a:rPr kumimoji="1" lang="zh-CN" altLang="en-US" b="1" dirty="0"/>
                  <a:t>特征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975DAE-4FB3-FD4A-BCBA-4ED82FAC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6036298"/>
                <a:ext cx="3136897" cy="646331"/>
              </a:xfrm>
              <a:prstGeom prst="rect">
                <a:avLst/>
              </a:prstGeom>
              <a:blipFill>
                <a:blip r:embed="rId7"/>
                <a:stretch>
                  <a:fillRect l="-1553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334140" y="355772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"/>
              </a:rPr>
              <a:t>每类中心相对于全样本中心的散列度之和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4D0EB2-61FD-6E46-AEAF-C5B85E57E3EC}"/>
              </a:ext>
            </a:extLst>
          </p:cNvPr>
          <p:cNvSpPr txBox="1"/>
          <p:nvPr/>
        </p:nvSpPr>
        <p:spPr>
          <a:xfrm>
            <a:off x="732002" y="5351826"/>
            <a:ext cx="76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求得</a:t>
            </a:r>
            <a:r>
              <a:rPr lang="en-US" altLang="zh-CN" dirty="0"/>
              <a:t>W</a:t>
            </a:r>
            <a:r>
              <a:rPr lang="zh-CN" altLang="en-US" dirty="0"/>
              <a:t>后就可以将数据进行投影，得倒一个</a:t>
            </a:r>
            <a:r>
              <a:rPr lang="en-US" altLang="zh-CN" dirty="0"/>
              <a:t>D’</a:t>
            </a:r>
            <a:r>
              <a:rPr lang="zh-CN" altLang="en-US" dirty="0"/>
              <a:t>维的投影后数据</a:t>
            </a:r>
            <a:endParaRPr lang="en-US" altLang="zh-CN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F78FF7-255B-2649-962C-002530DAA730}"/>
              </a:ext>
            </a:extLst>
          </p:cNvPr>
          <p:cNvSpPr txBox="1"/>
          <p:nvPr/>
        </p:nvSpPr>
        <p:spPr>
          <a:xfrm>
            <a:off x="7727135" y="5351826"/>
            <a:ext cx="136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特征降维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6ACA9C76-770B-874D-AE96-597013758FCD}"/>
              </a:ext>
            </a:extLst>
          </p:cNvPr>
          <p:cNvSpPr/>
          <p:nvPr/>
        </p:nvSpPr>
        <p:spPr>
          <a:xfrm>
            <a:off x="7260835" y="5444830"/>
            <a:ext cx="424656" cy="157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" grpId="0"/>
      <p:bldP spid="15" grpId="0"/>
      <p:bldP spid="25" grpId="0"/>
      <p:bldP spid="28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4758201" y="644201"/>
            <a:ext cx="158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Fisherface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45E58BB-FFCC-8140-9BDC-88CF30DE4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0" r="12048"/>
          <a:stretch/>
        </p:blipFill>
        <p:spPr>
          <a:xfrm>
            <a:off x="99450" y="1035425"/>
            <a:ext cx="1828800" cy="226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54A54A-EDC0-BC42-8FFA-4443A9CE3D34}"/>
                  </a:ext>
                </a:extLst>
              </p:cNvPr>
              <p:cNvSpPr/>
              <p:nvPr/>
            </p:nvSpPr>
            <p:spPr>
              <a:xfrm>
                <a:off x="6310162" y="5175498"/>
                <a:ext cx="849528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54A54A-EDC0-BC42-8FFA-4443A9CE3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62" y="5175498"/>
                <a:ext cx="849528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256" y="1201855"/>
            <a:ext cx="2541813" cy="1901853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 flipH="1">
            <a:off x="4791162" y="3458148"/>
            <a:ext cx="319935" cy="191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695834" y="3754293"/>
                <a:ext cx="5105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34" y="3754293"/>
                <a:ext cx="510589" cy="369332"/>
              </a:xfrm>
              <a:prstGeom prst="rect">
                <a:avLst/>
              </a:prstGeom>
              <a:blipFill>
                <a:blip r:embed="rId5"/>
                <a:stretch>
                  <a:fillRect r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7983814" y="2020043"/>
            <a:ext cx="43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050780" y="1798838"/>
            <a:ext cx="892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…</a:t>
            </a:r>
            <a:endParaRPr lang="zh-CN" altLang="en-US" sz="4000" b="1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610" y="1255202"/>
            <a:ext cx="2537328" cy="1901853"/>
          </a:xfrm>
          <a:prstGeom prst="rect">
            <a:avLst/>
          </a:prstGeom>
        </p:spPr>
      </p:pic>
      <p:sp>
        <p:nvSpPr>
          <p:cNvPr id="31" name="下箭头 30"/>
          <p:cNvSpPr/>
          <p:nvPr/>
        </p:nvSpPr>
        <p:spPr>
          <a:xfrm flipH="1">
            <a:off x="8212274" y="3458146"/>
            <a:ext cx="319935" cy="191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036362" y="3802385"/>
                <a:ext cx="5105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2" y="3802385"/>
                <a:ext cx="510589" cy="369332"/>
              </a:xfrm>
              <a:prstGeom prst="rect">
                <a:avLst/>
              </a:prstGeom>
              <a:blipFill>
                <a:blip r:embed="rId7"/>
                <a:stretch>
                  <a:fillRect r="-34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8531" y="3431706"/>
                <a:ext cx="349172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1" y="3431706"/>
                <a:ext cx="3491725" cy="871201"/>
              </a:xfrm>
              <a:prstGeom prst="rect">
                <a:avLst/>
              </a:prstGeom>
              <a:blipFill>
                <a:blip r:embed="rId8"/>
                <a:stretch>
                  <a:fillRect l="-4710"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FA2D863-CFAD-6244-985D-C634363AEB02}"/>
                  </a:ext>
                </a:extLst>
              </p:cNvPr>
              <p:cNvSpPr/>
              <p:nvPr/>
            </p:nvSpPr>
            <p:spPr>
              <a:xfrm>
                <a:off x="4695833" y="4197239"/>
                <a:ext cx="5105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FA2D863-CFAD-6244-985D-C634363AE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33" y="4197239"/>
                <a:ext cx="510589" cy="369332"/>
              </a:xfrm>
              <a:prstGeom prst="rect">
                <a:avLst/>
              </a:prstGeom>
              <a:blipFill>
                <a:blip r:embed="rId9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621E47C-2DB9-8C4A-9A7E-AFDFA5849DAE}"/>
                  </a:ext>
                </a:extLst>
              </p:cNvPr>
              <p:cNvSpPr/>
              <p:nvPr/>
            </p:nvSpPr>
            <p:spPr>
              <a:xfrm>
                <a:off x="8036362" y="4193071"/>
                <a:ext cx="5105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621E47C-2DB9-8C4A-9A7E-AFDFA5849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362" y="4193071"/>
                <a:ext cx="510589" cy="369332"/>
              </a:xfrm>
              <a:prstGeom prst="rect">
                <a:avLst/>
              </a:prstGeom>
              <a:blipFill>
                <a:blip r:embed="rId10"/>
                <a:stretch>
                  <a:fillRect r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20640793-FCF6-1247-93A3-89D8F2B8AF97}"/>
              </a:ext>
            </a:extLst>
          </p:cNvPr>
          <p:cNvSpPr/>
          <p:nvPr/>
        </p:nvSpPr>
        <p:spPr>
          <a:xfrm rot="5400000">
            <a:off x="6510321" y="3241663"/>
            <a:ext cx="373885" cy="31785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C9B3189D-7503-2948-AA9A-713B0DDE8A40}"/>
              </a:ext>
            </a:extLst>
          </p:cNvPr>
          <p:cNvSpPr/>
          <p:nvPr/>
        </p:nvSpPr>
        <p:spPr>
          <a:xfrm>
            <a:off x="7218956" y="5294328"/>
            <a:ext cx="254000" cy="18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830621-5F45-DE42-B62A-EC140C25BFEB}"/>
                  </a:ext>
                </a:extLst>
              </p:cNvPr>
              <p:cNvSpPr txBox="1"/>
              <p:nvPr/>
            </p:nvSpPr>
            <p:spPr>
              <a:xfrm>
                <a:off x="7763680" y="5248468"/>
                <a:ext cx="889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𝑤𝑇𝑥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830621-5F45-DE42-B62A-EC140C25B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680" y="5248468"/>
                <a:ext cx="889411" cy="276999"/>
              </a:xfrm>
              <a:prstGeom prst="rect">
                <a:avLst/>
              </a:prstGeom>
              <a:blipFill>
                <a:blip r:embed="rId11"/>
                <a:stretch>
                  <a:fillRect l="-4225" r="-1408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AF57A19-E928-884E-AD89-E864CB60F1AD}"/>
              </a:ext>
            </a:extLst>
          </p:cNvPr>
          <p:cNvCxnSpPr>
            <a:cxnSpLocks/>
          </p:cNvCxnSpPr>
          <p:nvPr/>
        </p:nvCxnSpPr>
        <p:spPr>
          <a:xfrm>
            <a:off x="6734926" y="5858933"/>
            <a:ext cx="1473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EAFE339-0D02-3244-A1FE-9AE132631FF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208386" y="5525467"/>
            <a:ext cx="0" cy="333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D111EEE-9D6A-434A-B59C-EFCC61C6D067}"/>
              </a:ext>
            </a:extLst>
          </p:cNvPr>
          <p:cNvCxnSpPr>
            <a:cxnSpLocks/>
          </p:cNvCxnSpPr>
          <p:nvPr/>
        </p:nvCxnSpPr>
        <p:spPr>
          <a:xfrm>
            <a:off x="6734926" y="5525467"/>
            <a:ext cx="0" cy="333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E409472-A948-3944-BF6A-D63848F2AE66}"/>
              </a:ext>
            </a:extLst>
          </p:cNvPr>
          <p:cNvSpPr txBox="1"/>
          <p:nvPr/>
        </p:nvSpPr>
        <p:spPr>
          <a:xfrm>
            <a:off x="4817699" y="6124324"/>
            <a:ext cx="633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特征值分解，取前</a:t>
            </a:r>
            <a:r>
              <a:rPr kumimoji="1" lang="en-US" altLang="zh-CN" dirty="0"/>
              <a:t>D’</a:t>
            </a:r>
            <a:r>
              <a:rPr kumimoji="1" lang="zh-CN" altLang="en-US" dirty="0"/>
              <a:t>个最大的特征值对应的特征向量组成</a:t>
            </a:r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74F2B3-0361-6447-A569-6785442E056B}"/>
              </a:ext>
            </a:extLst>
          </p:cNvPr>
          <p:cNvSpPr txBox="1"/>
          <p:nvPr/>
        </p:nvSpPr>
        <p:spPr>
          <a:xfrm>
            <a:off x="10151165" y="2020043"/>
            <a:ext cx="136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15</a:t>
            </a:r>
            <a:r>
              <a:rPr kumimoji="1" lang="zh-CN" altLang="en-US" dirty="0"/>
              <a:t>个类别</a:t>
            </a:r>
          </a:p>
        </p:txBody>
      </p:sp>
    </p:spTree>
    <p:extLst>
      <p:ext uri="{BB962C8B-B14F-4D97-AF65-F5344CB8AC3E}">
        <p14:creationId xmlns:p14="http://schemas.microsoft.com/office/powerpoint/2010/main" val="489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4758201" y="644201"/>
            <a:ext cx="158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Fisherface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45E58BB-FFCC-8140-9BDC-88CF30DE4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0" r="12048"/>
          <a:stretch/>
        </p:blipFill>
        <p:spPr>
          <a:xfrm>
            <a:off x="99450" y="1035425"/>
            <a:ext cx="1828800" cy="2268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E0594B8-E75A-044C-AFB0-070CF91BE435}"/>
                  </a:ext>
                </a:extLst>
              </p:cNvPr>
              <p:cNvSpPr/>
              <p:nvPr/>
            </p:nvSpPr>
            <p:spPr>
              <a:xfrm>
                <a:off x="3474583" y="1378495"/>
                <a:ext cx="5054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/>
                  <a:t>将</a:t>
                </a:r>
                <a:r>
                  <a:rPr kumimoji="1" lang="en-US" altLang="zh-CN" dirty="0"/>
                  <a:t>W(w*h 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dirty="0"/>
                  <a:t>) </a:t>
                </a:r>
                <a:r>
                  <a:rPr kumimoji="1" lang="zh-CN" altLang="en-US" dirty="0"/>
                  <a:t>重建成图像，可以得到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特征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脸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E0594B8-E75A-044C-AFB0-070CF91BE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583" y="1378495"/>
                <a:ext cx="5054589" cy="369332"/>
              </a:xfrm>
              <a:prstGeom prst="rect">
                <a:avLst/>
              </a:prstGeom>
              <a:blipFill>
                <a:blip r:embed="rId3"/>
                <a:stretch>
                  <a:fillRect l="-100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44" name="图片 17443">
            <a:extLst>
              <a:ext uri="{FF2B5EF4-FFF2-40B4-BE49-F238E27FC236}">
                <a16:creationId xmlns:a16="http://schemas.microsoft.com/office/drawing/2014/main" id="{E7FCA9FB-B86E-DB48-8155-4773E85E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06" y="1998674"/>
            <a:ext cx="4572000" cy="3111500"/>
          </a:xfrm>
          <a:prstGeom prst="rect">
            <a:avLst/>
          </a:prstGeom>
        </p:spPr>
      </p:pic>
      <p:sp>
        <p:nvSpPr>
          <p:cNvPr id="17445" name="云形 17444">
            <a:extLst>
              <a:ext uri="{FF2B5EF4-FFF2-40B4-BE49-F238E27FC236}">
                <a16:creationId xmlns:a16="http://schemas.microsoft.com/office/drawing/2014/main" id="{2FBE4285-BC4C-8741-8B14-5751F9D97649}"/>
              </a:ext>
            </a:extLst>
          </p:cNvPr>
          <p:cNvSpPr/>
          <p:nvPr/>
        </p:nvSpPr>
        <p:spPr>
          <a:xfrm>
            <a:off x="9089602" y="1481697"/>
            <a:ext cx="1971806" cy="115790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46" name="椭圆 17445">
            <a:extLst>
              <a:ext uri="{FF2B5EF4-FFF2-40B4-BE49-F238E27FC236}">
                <a16:creationId xmlns:a16="http://schemas.microsoft.com/office/drawing/2014/main" id="{4BF55F4D-A0E1-BE4E-BAD4-D4A89C898A93}"/>
              </a:ext>
            </a:extLst>
          </p:cNvPr>
          <p:cNvSpPr/>
          <p:nvPr/>
        </p:nvSpPr>
        <p:spPr>
          <a:xfrm>
            <a:off x="9089602" y="2756452"/>
            <a:ext cx="451963" cy="2385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CE585AC8-D6C3-C147-8954-1C670B1D6716}"/>
              </a:ext>
            </a:extLst>
          </p:cNvPr>
          <p:cNvSpPr/>
          <p:nvPr/>
        </p:nvSpPr>
        <p:spPr>
          <a:xfrm>
            <a:off x="8637640" y="3065231"/>
            <a:ext cx="294326" cy="2385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47" name="文本框 17446">
            <a:extLst>
              <a:ext uri="{FF2B5EF4-FFF2-40B4-BE49-F238E27FC236}">
                <a16:creationId xmlns:a16="http://schemas.microsoft.com/office/drawing/2014/main" id="{B122B28F-D97A-1F44-9D3C-61D9A1E1F12A}"/>
              </a:ext>
            </a:extLst>
          </p:cNvPr>
          <p:cNvSpPr txBox="1"/>
          <p:nvPr/>
        </p:nvSpPr>
        <p:spPr>
          <a:xfrm>
            <a:off x="9431639" y="1656579"/>
            <a:ext cx="146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16</a:t>
            </a:r>
            <a:r>
              <a:rPr kumimoji="1" lang="zh-CN" altLang="en-US" dirty="0"/>
              <a:t>张特征脸，不是只有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个类别吗？</a:t>
            </a:r>
          </a:p>
        </p:txBody>
      </p:sp>
      <p:sp>
        <p:nvSpPr>
          <p:cNvPr id="106" name="云形 105">
            <a:extLst>
              <a:ext uri="{FF2B5EF4-FFF2-40B4-BE49-F238E27FC236}">
                <a16:creationId xmlns:a16="http://schemas.microsoft.com/office/drawing/2014/main" id="{167DCC4A-7C69-CB47-841E-5C55C1ADA5A2}"/>
              </a:ext>
            </a:extLst>
          </p:cNvPr>
          <p:cNvSpPr/>
          <p:nvPr/>
        </p:nvSpPr>
        <p:spPr>
          <a:xfrm>
            <a:off x="9315583" y="3495707"/>
            <a:ext cx="2090354" cy="161446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49" name="文本框 17448">
            <a:extLst>
              <a:ext uri="{FF2B5EF4-FFF2-40B4-BE49-F238E27FC236}">
                <a16:creationId xmlns:a16="http://schemas.microsoft.com/office/drawing/2014/main" id="{FF0C30E5-D1D9-E340-B26D-B63D68CA6C0D}"/>
              </a:ext>
            </a:extLst>
          </p:cNvPr>
          <p:cNvSpPr txBox="1"/>
          <p:nvPr/>
        </p:nvSpPr>
        <p:spPr>
          <a:xfrm>
            <a:off x="9541565" y="3719265"/>
            <a:ext cx="1519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利用</a:t>
            </a:r>
            <a:r>
              <a:rPr kumimoji="1" lang="en-US" altLang="zh-CN" dirty="0"/>
              <a:t>PCA</a:t>
            </a:r>
            <a:r>
              <a:rPr kumimoji="1" lang="zh-CN" altLang="en-US" dirty="0"/>
              <a:t>预先处理数据集，去掉数据的相关性</a:t>
            </a:r>
          </a:p>
        </p:txBody>
      </p:sp>
    </p:spTree>
    <p:extLst>
      <p:ext uri="{BB962C8B-B14F-4D97-AF65-F5344CB8AC3E}">
        <p14:creationId xmlns:p14="http://schemas.microsoft.com/office/powerpoint/2010/main" val="25599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5" grpId="0" animBg="1"/>
      <p:bldP spid="17446" grpId="0" animBg="1"/>
      <p:bldP spid="103" grpId="0" animBg="1"/>
      <p:bldP spid="17447" grpId="0"/>
      <p:bldP spid="106" grpId="0" animBg="1"/>
      <p:bldP spid="174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Fisher’s  linear discriminant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4758201" y="644201"/>
            <a:ext cx="158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Fisherface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45E58BB-FFCC-8140-9BDC-88CF30DE4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0" r="12048"/>
          <a:stretch/>
        </p:blipFill>
        <p:spPr>
          <a:xfrm>
            <a:off x="99450" y="1035425"/>
            <a:ext cx="1828800" cy="2268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944595-92DF-904A-A01E-1F071543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01" y="2127659"/>
            <a:ext cx="2388490" cy="1937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2E2A63-6DA5-FD4D-9CF9-1CC0050E746C}"/>
              </a:ext>
            </a:extLst>
          </p:cNvPr>
          <p:cNvSpPr txBox="1"/>
          <p:nvPr/>
        </p:nvSpPr>
        <p:spPr>
          <a:xfrm>
            <a:off x="2663095" y="1481686"/>
            <a:ext cx="144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待预测图像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338B8FE2-20A3-B949-A044-1AD12BEC5B1E}"/>
              </a:ext>
            </a:extLst>
          </p:cNvPr>
          <p:cNvSpPr/>
          <p:nvPr/>
        </p:nvSpPr>
        <p:spPr>
          <a:xfrm>
            <a:off x="5980246" y="3262593"/>
            <a:ext cx="607218" cy="332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1D474-FE6C-CB45-8F70-CD2F3F829DC4}"/>
                  </a:ext>
                </a:extLst>
              </p:cNvPr>
              <p:cNvSpPr txBox="1"/>
              <p:nvPr/>
            </p:nvSpPr>
            <p:spPr>
              <a:xfrm>
                <a:off x="4966514" y="3226074"/>
                <a:ext cx="607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CN" sz="24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0B1D474-FE6C-CB45-8F70-CD2F3F82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14" y="3226074"/>
                <a:ext cx="607218" cy="369332"/>
              </a:xfrm>
              <a:prstGeom prst="rect">
                <a:avLst/>
              </a:prstGeom>
              <a:blipFill>
                <a:blip r:embed="rId4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5EC2B1-3235-7B40-9632-38C8C5036944}"/>
                  </a:ext>
                </a:extLst>
              </p:cNvPr>
              <p:cNvSpPr/>
              <p:nvPr/>
            </p:nvSpPr>
            <p:spPr>
              <a:xfrm>
                <a:off x="6775376" y="3231858"/>
                <a:ext cx="20240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projected_image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5EC2B1-3235-7B40-9632-38C8C5036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76" y="3231858"/>
                <a:ext cx="2024067" cy="369332"/>
              </a:xfrm>
              <a:prstGeom prst="rect">
                <a:avLst/>
              </a:prstGeom>
              <a:blipFill>
                <a:blip r:embed="rId5"/>
                <a:stretch>
                  <a:fillRect l="-1863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511A9CC0-5AD4-0B4A-B0F9-0D9D70C792A2}"/>
              </a:ext>
            </a:extLst>
          </p:cNvPr>
          <p:cNvCxnSpPr>
            <a:endCxn id="19" idx="3"/>
          </p:cNvCxnSpPr>
          <p:nvPr/>
        </p:nvCxnSpPr>
        <p:spPr>
          <a:xfrm>
            <a:off x="3318391" y="2192876"/>
            <a:ext cx="2255341" cy="1217864"/>
          </a:xfrm>
          <a:prstGeom prst="curvedConnector3">
            <a:avLst>
              <a:gd name="adj1" fmla="val 110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5A48315-D7B0-2949-9048-6E7B30F41BD4}"/>
                  </a:ext>
                </a:extLst>
              </p:cNvPr>
              <p:cNvSpPr/>
              <p:nvPr/>
            </p:nvSpPr>
            <p:spPr>
              <a:xfrm>
                <a:off x="3919822" y="3768295"/>
                <a:ext cx="2712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4D4D4D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4D4D4D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个特征向量上做投影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5A48315-D7B0-2949-9048-6E7B30F41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22" y="3768295"/>
                <a:ext cx="2712602" cy="369332"/>
              </a:xfrm>
              <a:prstGeom prst="rect">
                <a:avLst/>
              </a:prstGeom>
              <a:blipFill>
                <a:blip r:embed="rId6"/>
                <a:stretch>
                  <a:fillRect l="-1869" t="-6667" r="-93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D360F33-8CC7-E144-B436-16291F138149}"/>
                  </a:ext>
                </a:extLst>
              </p:cNvPr>
              <p:cNvSpPr/>
              <p:nvPr/>
            </p:nvSpPr>
            <p:spPr>
              <a:xfrm>
                <a:off x="7280759" y="3759110"/>
                <a:ext cx="1558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4D4D4D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维的列向量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D360F33-8CC7-E144-B436-16291F138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59" y="3759110"/>
                <a:ext cx="1558440" cy="369332"/>
              </a:xfrm>
              <a:prstGeom prst="rect">
                <a:avLst/>
              </a:prstGeom>
              <a:blipFill>
                <a:blip r:embed="rId7"/>
                <a:stretch>
                  <a:fillRect t="-6667" r="-161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柱体 13">
            <a:extLst>
              <a:ext uri="{FF2B5EF4-FFF2-40B4-BE49-F238E27FC236}">
                <a16:creationId xmlns:a16="http://schemas.microsoft.com/office/drawing/2014/main" id="{57DF5879-B9ED-E847-BC78-F06971D20ABD}"/>
              </a:ext>
            </a:extLst>
          </p:cNvPr>
          <p:cNvSpPr/>
          <p:nvPr/>
        </p:nvSpPr>
        <p:spPr>
          <a:xfrm>
            <a:off x="9702916" y="3118184"/>
            <a:ext cx="1124110" cy="72688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613934-43E4-914E-9795-3099CFEF8CCA}"/>
              </a:ext>
            </a:extLst>
          </p:cNvPr>
          <p:cNvSpPr txBox="1"/>
          <p:nvPr/>
        </p:nvSpPr>
        <p:spPr>
          <a:xfrm>
            <a:off x="9702916" y="3262593"/>
            <a:ext cx="112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投影后的图像库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B07F2DD8-BEC2-F94D-863C-E6EFFF8F0B0D}"/>
              </a:ext>
            </a:extLst>
          </p:cNvPr>
          <p:cNvCxnSpPr>
            <a:endCxn id="16" idx="2"/>
          </p:cNvCxnSpPr>
          <p:nvPr/>
        </p:nvCxnSpPr>
        <p:spPr>
          <a:xfrm flipV="1">
            <a:off x="8388626" y="3908924"/>
            <a:ext cx="1876345" cy="3317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AB64ED8-E326-A540-BD05-1BE5CA3D7C77}"/>
              </a:ext>
            </a:extLst>
          </p:cNvPr>
          <p:cNvCxnSpPr/>
          <p:nvPr/>
        </p:nvCxnSpPr>
        <p:spPr>
          <a:xfrm>
            <a:off x="8388626" y="4064716"/>
            <a:ext cx="0" cy="175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15C1495-DC06-8046-B3FC-01A63BBF80B3}"/>
              </a:ext>
            </a:extLst>
          </p:cNvPr>
          <p:cNvSpPr/>
          <p:nvPr/>
        </p:nvSpPr>
        <p:spPr>
          <a:xfrm>
            <a:off x="7872371" y="4403470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与已有的投影求得欧式距离</a:t>
            </a:r>
            <a:endParaRPr lang="en-US" altLang="zh-CN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/>
              <a:t>将该图像分为与之最近的图像所在类别</a:t>
            </a:r>
          </a:p>
        </p:txBody>
      </p:sp>
    </p:spTree>
    <p:extLst>
      <p:ext uri="{BB962C8B-B14F-4D97-AF65-F5344CB8AC3E}">
        <p14:creationId xmlns:p14="http://schemas.microsoft.com/office/powerpoint/2010/main" val="14421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53E6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Discriminant Functions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60276" y="1707174"/>
                <a:ext cx="7813963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Using  a feature vector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construct a generalized linear model of the form 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276" y="1707174"/>
                <a:ext cx="7813963" cy="1754326"/>
              </a:xfrm>
              <a:prstGeom prst="rect">
                <a:avLst/>
              </a:prstGeom>
              <a:blipFill>
                <a:blip r:embed="rId3"/>
                <a:stretch>
                  <a:fillRect l="-1170" t="-3125" r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50220" y="3230667"/>
                <a:ext cx="3055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220" y="3230667"/>
                <a:ext cx="305545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39491" y="3876252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the nonlinear activation function</a:t>
                </a:r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•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given by a step function of the form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491" y="3876252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800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50220" y="4350606"/>
                <a:ext cx="2074542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220" y="4350606"/>
                <a:ext cx="2074542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239491" y="5287190"/>
                <a:ext cx="72736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The algorithm used to determine the parameters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 of the perceptron can most easily be motivated by 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error function minimization.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491" y="5287190"/>
                <a:ext cx="7273636" cy="646331"/>
              </a:xfrm>
              <a:prstGeom prst="rect">
                <a:avLst/>
              </a:prstGeom>
              <a:blipFill>
                <a:blip r:embed="rId7"/>
                <a:stretch>
                  <a:fillRect l="-67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274EBF-D2BD-0744-A982-B7D8ECCA58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335" r="31610"/>
          <a:stretch/>
        </p:blipFill>
        <p:spPr>
          <a:xfrm>
            <a:off x="402667" y="1984455"/>
            <a:ext cx="2336513" cy="26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perceptron algorithm</a:t>
            </a:r>
          </a:p>
        </p:txBody>
      </p:sp>
      <p:sp>
        <p:nvSpPr>
          <p:cNvPr id="11" name="矩形 10"/>
          <p:cNvSpPr/>
          <p:nvPr/>
        </p:nvSpPr>
        <p:spPr>
          <a:xfrm>
            <a:off x="816339" y="1445291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error function minimization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/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816339" y="1814623"/>
            <a:ext cx="5529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natural choice of error function would be the total number of misclassiﬁed patterns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62366" y="144529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误分类点的总数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14365" y="2651204"/>
                <a:ext cx="669479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 error is a piecewise constant function of w, with discontinuities wherever a change in w causes the decision boundary to move across one of the data points.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存在问题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这个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error function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不是一个关于参数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,b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的连续可导函数了，就不易优化。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5" y="2651204"/>
                <a:ext cx="6694793" cy="1477328"/>
              </a:xfrm>
              <a:prstGeom prst="rect">
                <a:avLst/>
              </a:prstGeom>
              <a:blipFill>
                <a:blip r:embed="rId2"/>
                <a:stretch>
                  <a:fillRect l="-820" t="-2479" r="-54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下箭头 20"/>
          <p:cNvSpPr/>
          <p:nvPr/>
        </p:nvSpPr>
        <p:spPr>
          <a:xfrm>
            <a:off x="3279168" y="4370727"/>
            <a:ext cx="301690" cy="277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14366" y="48320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error function ：所有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误分类点到超平面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的总距离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3137" r="7153"/>
          <a:stretch/>
        </p:blipFill>
        <p:spPr>
          <a:xfrm>
            <a:off x="8126593" y="254100"/>
            <a:ext cx="2938743" cy="2928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8FB7BF-7CCC-1A40-A4F3-ED5D1A919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09"/>
          <a:stretch/>
        </p:blipFill>
        <p:spPr>
          <a:xfrm>
            <a:off x="8080837" y="3288572"/>
            <a:ext cx="3030253" cy="29282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5B3AF4-5B62-1241-86A9-77B9AFD376EA}"/>
              </a:ext>
            </a:extLst>
          </p:cNvPr>
          <p:cNvSpPr txBox="1"/>
          <p:nvPr/>
        </p:nvSpPr>
        <p:spPr>
          <a:xfrm>
            <a:off x="8867812" y="4752685"/>
            <a:ext cx="34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D1648F-910C-9B4B-BEB3-268BA0B527F7}"/>
              </a:ext>
            </a:extLst>
          </p:cNvPr>
          <p:cNvSpPr txBox="1"/>
          <p:nvPr/>
        </p:nvSpPr>
        <p:spPr>
          <a:xfrm>
            <a:off x="10322393" y="4292161"/>
            <a:ext cx="340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53C8EB9-8A35-744D-BA10-2E690D6F846F}"/>
                  </a:ext>
                </a:extLst>
              </p:cNvPr>
              <p:cNvSpPr/>
              <p:nvPr/>
            </p:nvSpPr>
            <p:spPr>
              <a:xfrm>
                <a:off x="9038248" y="6234568"/>
                <a:ext cx="22274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53C8EB9-8A35-744D-BA10-2E690D6F8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248" y="6234568"/>
                <a:ext cx="22274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19">
            <a:extLst>
              <a:ext uri="{FF2B5EF4-FFF2-40B4-BE49-F238E27FC236}">
                <a16:creationId xmlns:a16="http://schemas.microsoft.com/office/drawing/2014/main" id="{CF6D9AD1-EA56-E647-98C8-558B9EBF6D3C}"/>
              </a:ext>
            </a:extLst>
          </p:cNvPr>
          <p:cNvCxnSpPr>
            <a:cxnSpLocks/>
          </p:cNvCxnSpPr>
          <p:nvPr/>
        </p:nvCxnSpPr>
        <p:spPr>
          <a:xfrm flipV="1">
            <a:off x="8641970" y="5464873"/>
            <a:ext cx="143632" cy="23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1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797892"/>
            <a:ext cx="1961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53E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200" b="1" dirty="0">
              <a:solidFill>
                <a:srgbClr val="153E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1064029" y="1873981"/>
            <a:ext cx="144016" cy="144016"/>
          </a:xfrm>
          <a:prstGeom prst="diamond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65085" y="1798166"/>
            <a:ext cx="500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Discriminant Functions </a:t>
            </a:r>
          </a:p>
        </p:txBody>
      </p:sp>
      <p:sp>
        <p:nvSpPr>
          <p:cNvPr id="26" name="菱形 25"/>
          <p:cNvSpPr/>
          <p:nvPr/>
        </p:nvSpPr>
        <p:spPr>
          <a:xfrm>
            <a:off x="1064029" y="3251115"/>
            <a:ext cx="144016" cy="144016"/>
          </a:xfrm>
          <a:prstGeom prst="diamond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65084" y="3175300"/>
            <a:ext cx="5939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Probabilistic Generative Models</a:t>
            </a:r>
          </a:p>
        </p:txBody>
      </p:sp>
      <p:sp>
        <p:nvSpPr>
          <p:cNvPr id="29" name="菱形 28"/>
          <p:cNvSpPr/>
          <p:nvPr/>
        </p:nvSpPr>
        <p:spPr>
          <a:xfrm>
            <a:off x="1048562" y="4754939"/>
            <a:ext cx="144016" cy="144016"/>
          </a:xfrm>
          <a:prstGeom prst="diamond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9617" y="4679124"/>
            <a:ext cx="71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Probabilistic 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2240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53E6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2605" y="1383063"/>
                <a:ext cx="48706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输入空间中任意一点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到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超平面</a:t>
                </a:r>
                <a:r>
                  <a:rPr lang="en-US" altLang="zh-CN" sz="2000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的距离：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5" y="1383063"/>
                <a:ext cx="4870667" cy="400110"/>
              </a:xfrm>
              <a:prstGeom prst="rect">
                <a:avLst/>
              </a:prstGeom>
              <a:blipFill>
                <a:blip r:embed="rId2"/>
                <a:stretch>
                  <a:fillRect l="-1001" t="-9091" r="-1377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90959" y="1123762"/>
                <a:ext cx="1785938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59" y="1123762"/>
                <a:ext cx="1785938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32606" y="2380590"/>
                <a:ext cx="39576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对于误分类的数据点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来说：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" y="2380590"/>
                <a:ext cx="3957640" cy="400110"/>
              </a:xfrm>
              <a:prstGeom prst="rect">
                <a:avLst/>
              </a:prstGeom>
              <a:blipFill>
                <a:blip r:embed="rId4"/>
                <a:stretch>
                  <a:fillRect l="-1231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27140" y="2359166"/>
                <a:ext cx="2186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140" y="2359166"/>
                <a:ext cx="218636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32605" y="3380487"/>
                <a:ext cx="45104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误分类的数据点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到超平面 </a:t>
                </a:r>
                <a:r>
                  <a:rPr lang="en-US" altLang="zh-CN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5" y="3380487"/>
                <a:ext cx="4510450" cy="369332"/>
              </a:xfrm>
              <a:prstGeom prst="rect">
                <a:avLst/>
              </a:prstGeom>
              <a:blipFill>
                <a:blip r:embed="rId6"/>
                <a:stretch>
                  <a:fillRect l="-1081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490246" y="3199610"/>
                <a:ext cx="3823547" cy="837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misclassfied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246" y="3199610"/>
                <a:ext cx="3823547" cy="837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532605" y="4637190"/>
            <a:ext cx="434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perceptron criterion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70282" y="5006522"/>
                <a:ext cx="5820376" cy="103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𝑚𝑖𝑠𝑠𝑐𝑙𝑎𝑠𝑠𝑖𝑓𝑖𝑒𝑑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82" y="5006522"/>
                <a:ext cx="5820376" cy="103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0916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rgbClr val="153E6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55067" y="3266675"/>
                <a:ext cx="1984774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67" y="3266675"/>
                <a:ext cx="1984774" cy="800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8642" y="1500049"/>
                <a:ext cx="6291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利用随机梯度下降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(SGD)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对上述损失函数进行极小化求出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42" y="1500049"/>
                <a:ext cx="6291081" cy="369332"/>
              </a:xfrm>
              <a:prstGeom prst="rect">
                <a:avLst/>
              </a:prstGeom>
              <a:blipFill>
                <a:blip r:embed="rId3"/>
                <a:stretch>
                  <a:fillRect l="-87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55067" y="4309744"/>
                <a:ext cx="1788951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67" y="4309744"/>
                <a:ext cx="1788951" cy="800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70418" y="1875820"/>
                <a:ext cx="5820376" cy="103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𝑚𝑖𝑠𝑠𝑐𝑙𝑎𝑠𝑠𝑖𝑓𝑖𝑒𝑑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8" y="1875820"/>
                <a:ext cx="5820376" cy="103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490794" y="3432795"/>
                <a:ext cx="47278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随机选取一个误分类点对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进行如下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更新，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直到没有误分类点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94" y="3432795"/>
                <a:ext cx="4727897" cy="646331"/>
              </a:xfrm>
              <a:prstGeom prst="rect">
                <a:avLst/>
              </a:prstGeom>
              <a:blipFill>
                <a:blip r:embed="rId6"/>
                <a:stretch>
                  <a:fillRect l="-1161" t="-4717" r="-51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629723" y="4309744"/>
                <a:ext cx="1720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723" y="4309744"/>
                <a:ext cx="1720278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668982" y="3919165"/>
            <a:ext cx="997528" cy="29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29723" y="4925810"/>
                <a:ext cx="1370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b </a:t>
                </a:r>
                <a14:m>
                  <m:oMath xmlns:m="http://schemas.openxmlformats.org/officeDocument/2006/math">
                    <m:r>
                      <a:rPr lang="zh-CN" altLang="en-US" i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723" y="4925810"/>
                <a:ext cx="1370183" cy="369332"/>
              </a:xfrm>
              <a:prstGeom prst="rect">
                <a:avLst/>
              </a:prstGeom>
              <a:blipFill>
                <a:blip r:embed="rId8"/>
                <a:stretch>
                  <a:fillRect l="-3670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32" y="391916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2891B9-1682-F842-8302-33FF7F74D1FF}"/>
              </a:ext>
            </a:extLst>
          </p:cNvPr>
          <p:cNvSpPr/>
          <p:nvPr/>
        </p:nvSpPr>
        <p:spPr>
          <a:xfrm>
            <a:off x="5204208" y="6076341"/>
            <a:ext cx="6592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求得一个能够将训练集正实例和负实例点完全分开的分离超平面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8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Discriminant Functions 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8B907F-70B2-6C42-934E-8B1BED200923}"/>
              </a:ext>
            </a:extLst>
          </p:cNvPr>
          <p:cNvSpPr/>
          <p:nvPr/>
        </p:nvSpPr>
        <p:spPr>
          <a:xfrm>
            <a:off x="328903" y="94480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D9683F-8E49-9B45-9259-614AFCCFD92F}"/>
              </a:ext>
            </a:extLst>
          </p:cNvPr>
          <p:cNvSpPr/>
          <p:nvPr/>
        </p:nvSpPr>
        <p:spPr>
          <a:xfrm>
            <a:off x="2500539" y="1350929"/>
            <a:ext cx="807469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最小平方方法确定线性判别函数的目标是：使模型的预测尽可能地与目标值接近；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判别准则的目标是：使输出空间的类别有最大的区分度。对于二分类问题，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准则可以看成最小平方的一个特例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线性判别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也可以用于数据的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降维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，与之相似的还有主成分分析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(PCA)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。这两种方法都是将数据投影到另一个低维空间来表示。不同的是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线性判别是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有监督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是无监督的；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希望投影后的数据方差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方差越大，样本的多样性越好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尽可能的大，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则希望投影后相同类别的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类内方差小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类间方差大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感知机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在线性不可分的数据集上无法收敛，感知机是基于误分类点驱动来更新参数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代价函数为误分类点到超平面的距离最小。这样只要能正确划分出正负实例代价函数就能达到最小。所以感知机模型求得的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超平面有多个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。与之相似的支持向量机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(SVM)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也是在特征空间中寻找一个划分样本实例类别的超平面，支持向量机寻找出的超平面唯一且最优。</a:t>
            </a:r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CA3D8766-89C9-F044-ACBC-AF54168DFD1F}"/>
              </a:ext>
            </a:extLst>
          </p:cNvPr>
          <p:cNvSpPr/>
          <p:nvPr/>
        </p:nvSpPr>
        <p:spPr>
          <a:xfrm rot="10800000">
            <a:off x="2151315" y="1783173"/>
            <a:ext cx="291548" cy="24441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F366611-4DCA-B648-BDF1-E6E82B76B12B}"/>
              </a:ext>
            </a:extLst>
          </p:cNvPr>
          <p:cNvSpPr/>
          <p:nvPr/>
        </p:nvSpPr>
        <p:spPr>
          <a:xfrm rot="10800000">
            <a:off x="2151315" y="3005911"/>
            <a:ext cx="291548" cy="24441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27DBF6A5-7FCF-8147-8763-7DA848DB5DB0}"/>
              </a:ext>
            </a:extLst>
          </p:cNvPr>
          <p:cNvSpPr/>
          <p:nvPr/>
        </p:nvSpPr>
        <p:spPr>
          <a:xfrm rot="10800000">
            <a:off x="2160444" y="4843218"/>
            <a:ext cx="291548" cy="24441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4A9B2-84C7-8A4D-A977-F3083DF6085F}"/>
              </a:ext>
            </a:extLst>
          </p:cNvPr>
          <p:cNvSpPr/>
          <p:nvPr/>
        </p:nvSpPr>
        <p:spPr>
          <a:xfrm>
            <a:off x="328903" y="6397306"/>
            <a:ext cx="6115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https://blog.csdn.net/liuweiyuxiang/article/details/78853404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7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/>
          <p:nvPr/>
        </p:nvPicPr>
        <p:blipFill>
          <a:blip r:embed="rId2"/>
          <a:stretch>
            <a:fillRect/>
          </a:stretch>
        </p:blipFill>
        <p:spPr>
          <a:xfrm>
            <a:off x="8591266" y="929352"/>
            <a:ext cx="3467100" cy="2743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8282" y="1151834"/>
            <a:ext cx="500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2244" y="1831592"/>
                <a:ext cx="813538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goal in class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ifi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cation is to take an input vector x and to assign it to one of K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discrete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=1,...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44" y="1831592"/>
                <a:ext cx="8135389" cy="707886"/>
              </a:xfrm>
              <a:prstGeom prst="rect">
                <a:avLst/>
              </a:prstGeom>
              <a:blipFill>
                <a:blip r:embed="rId3"/>
                <a:stretch>
                  <a:fillRect l="-623" t="-535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62244" y="2757571"/>
            <a:ext cx="83155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the most common scenario,the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classes are taken to be disjoint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so that each input is assigned to one and only one class. The input space is thereby divided into decision regions whose boundaries are called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 boundaries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 surfaces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12" name="矩形 11"/>
          <p:cNvSpPr/>
          <p:nvPr/>
        </p:nvSpPr>
        <p:spPr>
          <a:xfrm>
            <a:off x="154136" y="4299103"/>
            <a:ext cx="5052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 Models for Classification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242" y="4994249"/>
            <a:ext cx="8135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ecision surfaces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functions of the input vector x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hence are d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ned by (D−1)-dimensional hyperplanes within the D-dimensional input space. </a:t>
            </a:r>
          </a:p>
        </p:txBody>
      </p:sp>
      <p:sp>
        <p:nvSpPr>
          <p:cNvPr id="28" name="矩形 27"/>
          <p:cNvSpPr/>
          <p:nvPr/>
        </p:nvSpPr>
        <p:spPr>
          <a:xfrm>
            <a:off x="8084416" y="271151"/>
            <a:ext cx="4107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Illustration of the geometry of a linear discriminant function in two dimensions. </a:t>
            </a:r>
          </a:p>
        </p:txBody>
      </p:sp>
    </p:spTree>
    <p:extLst>
      <p:ext uri="{BB962C8B-B14F-4D97-AF65-F5344CB8AC3E}">
        <p14:creationId xmlns:p14="http://schemas.microsoft.com/office/powerpoint/2010/main" val="277137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4648" y="1151834"/>
            <a:ext cx="500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problems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9805" y="2018728"/>
            <a:ext cx="37207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classes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OVO</a:t>
            </a:r>
          </a:p>
          <a:p>
            <a:pPr marL="457200" indent="-457200">
              <a:buFont typeface="+mj-ea"/>
              <a:buAutoNum type="circleNumDbPlai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46C004-4EDB-F24A-BF7F-7FDE4354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"/>
          <a:stretch/>
        </p:blipFill>
        <p:spPr>
          <a:xfrm>
            <a:off x="4319337" y="1701743"/>
            <a:ext cx="6882858" cy="40044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AC8D37-CECD-5447-8C4E-3F4FA64DF931}"/>
              </a:ext>
            </a:extLst>
          </p:cNvPr>
          <p:cNvSpPr/>
          <p:nvPr/>
        </p:nvSpPr>
        <p:spPr>
          <a:xfrm>
            <a:off x="4083169" y="5926729"/>
            <a:ext cx="5860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通常情况下，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OvO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的存储开销和测试时间开销比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OVR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较多时，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OVO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的训练时间开销通常比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OVR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81C940-F912-724D-9732-247F1A91EC75}"/>
              </a:ext>
            </a:extLst>
          </p:cNvPr>
          <p:cNvSpPr/>
          <p:nvPr/>
        </p:nvSpPr>
        <p:spPr>
          <a:xfrm>
            <a:off x="6852889" y="13532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拆分</a:t>
            </a:r>
          </a:p>
        </p:txBody>
      </p:sp>
    </p:spTree>
    <p:extLst>
      <p:ext uri="{BB962C8B-B14F-4D97-AF65-F5344CB8AC3E}">
        <p14:creationId xmlns:p14="http://schemas.microsoft.com/office/powerpoint/2010/main" val="32161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4648" y="1151834"/>
            <a:ext cx="500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classes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8625C-A0BE-A746-9043-311E70A3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04" y="2327043"/>
            <a:ext cx="4372361" cy="38964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A92DA2-4C40-7D4D-9580-E5B2E7FF30AF}"/>
              </a:ext>
            </a:extLst>
          </p:cNvPr>
          <p:cNvSpPr/>
          <p:nvPr/>
        </p:nvSpPr>
        <p:spPr>
          <a:xfrm flipH="1">
            <a:off x="7966897" y="1957711"/>
            <a:ext cx="1176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A9BF9F-81E7-B741-BBEE-E9498BD5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66" y="2230662"/>
            <a:ext cx="4991100" cy="444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C6E274-067C-714D-BE0C-37EEE346EAAD}"/>
              </a:ext>
            </a:extLst>
          </p:cNvPr>
          <p:cNvSpPr/>
          <p:nvPr/>
        </p:nvSpPr>
        <p:spPr>
          <a:xfrm>
            <a:off x="2335283" y="1957711"/>
            <a:ext cx="713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4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4648" y="1151834"/>
            <a:ext cx="5008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classes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AD2296-4917-BC4B-A6F0-D8147002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8" y="1898650"/>
            <a:ext cx="3911600" cy="3060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320F47-25B1-5848-ABC5-6D414CF808D1}"/>
              </a:ext>
            </a:extLst>
          </p:cNvPr>
          <p:cNvSpPr/>
          <p:nvPr/>
        </p:nvSpPr>
        <p:spPr>
          <a:xfrm>
            <a:off x="4456248" y="15754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solidFill>
                  <a:srgbClr val="111111"/>
                </a:solidFill>
                <a:latin typeface="Times" pitchFamily="2" charset="0"/>
              </a:rPr>
              <a:t>Considering a single </a:t>
            </a:r>
            <a:r>
              <a:rPr lang="en" altLang="zh-CN" dirty="0">
                <a:solidFill>
                  <a:srgbClr val="111111"/>
                </a:solidFill>
                <a:latin typeface="CMMI10"/>
              </a:rPr>
              <a:t>K</a:t>
            </a:r>
            <a:r>
              <a:rPr lang="en" altLang="zh-CN" dirty="0">
                <a:solidFill>
                  <a:srgbClr val="111111"/>
                </a:solidFill>
                <a:latin typeface="Times" pitchFamily="2" charset="0"/>
              </a:rPr>
              <a:t>-class discriminant comprising </a:t>
            </a:r>
            <a:r>
              <a:rPr lang="en" altLang="zh-CN" dirty="0">
                <a:solidFill>
                  <a:srgbClr val="111111"/>
                </a:solidFill>
                <a:latin typeface="CMMI10"/>
              </a:rPr>
              <a:t>K </a:t>
            </a:r>
            <a:r>
              <a:rPr lang="en" altLang="zh-CN" dirty="0">
                <a:solidFill>
                  <a:srgbClr val="111111"/>
                </a:solidFill>
                <a:latin typeface="Times" pitchFamily="2" charset="0"/>
              </a:rPr>
              <a:t>linear functions of the form </a:t>
            </a:r>
            <a:endParaRPr lang="e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428806-F937-DE41-AC9F-D5EBDAB53B69}"/>
                  </a:ext>
                </a:extLst>
              </p:cNvPr>
              <p:cNvSpPr txBox="1"/>
              <p:nvPr/>
            </p:nvSpPr>
            <p:spPr>
              <a:xfrm>
                <a:off x="6013872" y="2661844"/>
                <a:ext cx="1721882" cy="309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x+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428806-F937-DE41-AC9F-D5EBDAB5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872" y="2661844"/>
                <a:ext cx="1721882" cy="309444"/>
              </a:xfrm>
              <a:prstGeom prst="rect">
                <a:avLst/>
              </a:prstGeom>
              <a:blipFill>
                <a:blip r:embed="rId3"/>
                <a:stretch>
                  <a:fillRect l="-5147" t="-20000" r="-1471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97C6439-730B-5B42-80EA-BECCCE033322}"/>
                  </a:ext>
                </a:extLst>
              </p:cNvPr>
              <p:cNvSpPr/>
              <p:nvPr/>
            </p:nvSpPr>
            <p:spPr>
              <a:xfrm>
                <a:off x="4687754" y="3551535"/>
                <a:ext cx="6096000" cy="3916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" altLang="zh-CN" dirty="0">
                    <a:solidFill>
                      <a:srgbClr val="111111"/>
                    </a:solidFill>
                    <a:latin typeface="Times" pitchFamily="2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" altLang="zh-CN" dirty="0">
                    <a:solidFill>
                      <a:srgbClr val="111111"/>
                    </a:solidFill>
                    <a:latin typeface="CMR10"/>
                  </a:rPr>
                  <a:t> </a:t>
                </a:r>
                <a:r>
                  <a:rPr lang="en" altLang="zh-CN" dirty="0">
                    <a:solidFill>
                      <a:srgbClr val="111111"/>
                    </a:solidFill>
                    <a:latin typeface="CMMI10"/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>
                    <a:solidFill>
                      <a:srgbClr val="111111"/>
                    </a:solidFill>
                    <a:latin typeface="Times" pitchFamily="2" charset="0"/>
                  </a:rPr>
                  <a:t>for all </a:t>
                </a:r>
                <a:r>
                  <a:rPr lang="en" altLang="zh-CN" dirty="0">
                    <a:solidFill>
                      <a:srgbClr val="111111"/>
                    </a:solidFill>
                    <a:latin typeface="CMMI10"/>
                  </a:rPr>
                  <a:t>j </a:t>
                </a:r>
                <a14:m>
                  <m:oMath xmlns:m="http://schemas.openxmlformats.org/officeDocument/2006/math">
                    <m:r>
                      <a:rPr lang="en" altLang="zh-CN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" altLang="zh-CN" dirty="0">
                    <a:solidFill>
                      <a:srgbClr val="111111"/>
                    </a:solidFill>
                    <a:latin typeface="CMR10"/>
                  </a:rPr>
                  <a:t> </a:t>
                </a:r>
                <a:r>
                  <a:rPr lang="en" altLang="zh-CN" dirty="0">
                    <a:solidFill>
                      <a:srgbClr val="111111"/>
                    </a:solidFill>
                    <a:latin typeface="CMMI10"/>
                  </a:rPr>
                  <a:t>k</a:t>
                </a:r>
                <a:r>
                  <a:rPr lang="zh-CN" altLang="en-US" dirty="0">
                    <a:solidFill>
                      <a:srgbClr val="111111"/>
                    </a:solidFill>
                    <a:latin typeface="CMMI10"/>
                  </a:rPr>
                  <a:t>，</a:t>
                </a:r>
                <a:r>
                  <a:rPr lang="en" altLang="zh-CN" dirty="0"/>
                  <a:t> assigning a point x to class Ck </a:t>
                </a:r>
                <a:r>
                  <a:rPr lang="en" altLang="zh-CN" dirty="0">
                    <a:solidFill>
                      <a:srgbClr val="111111"/>
                    </a:solidFill>
                    <a:latin typeface="Times" pitchFamily="2" charset="0"/>
                  </a:rPr>
                  <a:t> </a:t>
                </a:r>
                <a:endParaRPr lang="en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97C6439-730B-5B42-80EA-BECCCE033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54" y="3551535"/>
                <a:ext cx="6096000" cy="391646"/>
              </a:xfrm>
              <a:prstGeom prst="rect">
                <a:avLst/>
              </a:prstGeom>
              <a:blipFill>
                <a:blip r:embed="rId4"/>
                <a:stretch>
                  <a:fillRect l="-624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B3A8FA9-5F09-E04D-96B1-5FBC0008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703" y="4256901"/>
            <a:ext cx="2032000" cy="203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E9E13B-2AF9-5D4A-9C59-40FF67D988B0}"/>
              </a:ext>
            </a:extLst>
          </p:cNvPr>
          <p:cNvSpPr txBox="1"/>
          <p:nvPr/>
        </p:nvSpPr>
        <p:spPr>
          <a:xfrm>
            <a:off x="904416" y="5170265"/>
            <a:ext cx="58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decision region is singly connected and convex.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F74EA7-FD5D-034B-994C-6BFC3249E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910" y="4497765"/>
            <a:ext cx="2908300" cy="774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5EE0D0-7B38-7C47-9900-B68765437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748" y="5869197"/>
            <a:ext cx="3619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 Recognition and Machine Learning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5738" y="1135523"/>
            <a:ext cx="9070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Three distinct approaches to the classification problem</a:t>
            </a:r>
          </a:p>
        </p:txBody>
      </p:sp>
      <p:sp>
        <p:nvSpPr>
          <p:cNvPr id="7" name="菱形 6"/>
          <p:cNvSpPr/>
          <p:nvPr/>
        </p:nvSpPr>
        <p:spPr>
          <a:xfrm>
            <a:off x="717666" y="3124903"/>
            <a:ext cx="144016" cy="144016"/>
          </a:xfrm>
          <a:prstGeom prst="diamond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8722" y="3049088"/>
            <a:ext cx="3888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Discriminant Functions 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4545644" y="2535834"/>
            <a:ext cx="374072" cy="1593272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181600" y="2550050"/>
            <a:ext cx="96981" cy="1108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78582" y="2401971"/>
            <a:ext cx="5015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 squares for classification</a:t>
            </a:r>
          </a:p>
        </p:txBody>
      </p:sp>
      <p:sp>
        <p:nvSpPr>
          <p:cNvPr id="16" name="椭圆 15"/>
          <p:cNvSpPr/>
          <p:nvPr/>
        </p:nvSpPr>
        <p:spPr>
          <a:xfrm>
            <a:off x="5181600" y="3271184"/>
            <a:ext cx="96981" cy="1108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78582" y="3123105"/>
            <a:ext cx="5015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Fisher’s linear discriminant </a:t>
            </a:r>
          </a:p>
        </p:txBody>
      </p:sp>
      <p:sp>
        <p:nvSpPr>
          <p:cNvPr id="18" name="椭圆 17"/>
          <p:cNvSpPr/>
          <p:nvPr/>
        </p:nvSpPr>
        <p:spPr>
          <a:xfrm>
            <a:off x="5181599" y="4077130"/>
            <a:ext cx="96981" cy="1108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78581" y="3929051"/>
            <a:ext cx="5015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The perceptron algorithm</a:t>
            </a:r>
          </a:p>
        </p:txBody>
      </p:sp>
    </p:spTree>
    <p:extLst>
      <p:ext uri="{BB962C8B-B14F-4D97-AF65-F5344CB8AC3E}">
        <p14:creationId xmlns:p14="http://schemas.microsoft.com/office/powerpoint/2010/main" val="17567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Least squares for classification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88410" y="2250486"/>
                <a:ext cx="2893997" cy="539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zh-CN" altLang="en-US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bSup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10" y="2250486"/>
                <a:ext cx="2893997" cy="539315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4746" y="1763782"/>
                <a:ext cx="6612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Each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is described by its own linear model so that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46" y="1763782"/>
                <a:ext cx="6612066" cy="369332"/>
              </a:xfrm>
              <a:prstGeom prst="rect">
                <a:avLst/>
              </a:prstGeom>
              <a:blipFill>
                <a:blip r:embed="rId3"/>
                <a:stretch>
                  <a:fillRect l="-768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>
          <a:xfrm>
            <a:off x="1792761" y="3093028"/>
            <a:ext cx="195263" cy="221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78426" y="3628742"/>
                <a:ext cx="1926874" cy="569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li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lim>
                          </m:limUpp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limUpp>
                        <m:limUp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li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26" y="3628742"/>
                <a:ext cx="1926874" cy="569451"/>
              </a:xfrm>
              <a:prstGeom prst="rect">
                <a:avLst/>
              </a:prstGeom>
              <a:blipFill>
                <a:blip r:embed="rId4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81440" y="4014003"/>
                <a:ext cx="2895921" cy="627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+1)×1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40" y="4014003"/>
                <a:ext cx="2895921" cy="627544"/>
              </a:xfrm>
              <a:prstGeom prst="rect">
                <a:avLst/>
              </a:prstGeom>
              <a:blipFill>
                <a:blip r:embed="rId5"/>
                <a:stretch>
                  <a:fillRect b="-7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83628" y="2533564"/>
                <a:ext cx="3798091" cy="1230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𝑘𝐷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d>
                            <m:dPr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+1)×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28" y="2533564"/>
                <a:ext cx="3798091" cy="1230145"/>
              </a:xfrm>
              <a:prstGeom prst="rect">
                <a:avLst/>
              </a:prstGeom>
              <a:blipFill>
                <a:blip r:embed="rId6"/>
                <a:stretch>
                  <a:fillRect b="-37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5126181" y="2250486"/>
            <a:ext cx="4355538" cy="250189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stCxn id="22" idx="1"/>
          </p:cNvCxnSpPr>
          <p:nvPr/>
        </p:nvCxnSpPr>
        <p:spPr>
          <a:xfrm flipH="1" flipV="1">
            <a:off x="3682407" y="2789802"/>
            <a:ext cx="1443774" cy="711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359238" y="2789801"/>
            <a:ext cx="2202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8562110" y="2789801"/>
            <a:ext cx="1468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157329" y="2589416"/>
            <a:ext cx="72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偏置</a:t>
            </a:r>
          </a:p>
        </p:txBody>
      </p:sp>
    </p:spTree>
    <p:extLst>
      <p:ext uri="{BB962C8B-B14F-4D97-AF65-F5344CB8AC3E}">
        <p14:creationId xmlns:p14="http://schemas.microsoft.com/office/powerpoint/2010/main" val="35934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13C9C7-1C27-4595-B100-DE2A50365882}"/>
              </a:ext>
            </a:extLst>
          </p:cNvPr>
          <p:cNvSpPr/>
          <p:nvPr/>
        </p:nvSpPr>
        <p:spPr>
          <a:xfrm>
            <a:off x="0" y="36288"/>
            <a:ext cx="139700" cy="1047750"/>
          </a:xfrm>
          <a:prstGeom prst="rect">
            <a:avLst/>
          </a:prstGeom>
          <a:solidFill>
            <a:srgbClr val="15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文本框 3">
            <a:extLst>
              <a:ext uri="{FF2B5EF4-FFF2-40B4-BE49-F238E27FC236}">
                <a16:creationId xmlns:a16="http://schemas.microsoft.com/office/drawing/2014/main" id="{5249E9B0-2580-4728-905B-436B1AB21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90313"/>
            <a:ext cx="697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Least squares for classification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AE3E9FEB-28C4-4A18-ADDF-E14C4FDF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82338"/>
            <a:ext cx="678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Linear Models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32216" y="3361718"/>
                <a:ext cx="1926874" cy="569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li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lim>
                          </m:limUpp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limUpp>
                        <m:limUp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li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6" y="3361718"/>
                <a:ext cx="1926874" cy="569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85738" y="1344461"/>
                <a:ext cx="95723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training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where n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1,...,N，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1-of-K coding scheme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eg.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=(0,1,0,0,0</m:t>
                        </m:r>
                      </m:e>
                    </m:d>
                  </m:oMath>
                </a14:m>
                <a:r>
                  <a:rPr lang="en-US" altLang="zh-CN" baseline="30000" dirty="0"/>
                  <a:t>T</a:t>
                </a:r>
                <a:endParaRPr lang="zh-CN" altLang="en-US" baseline="30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8" y="1344461"/>
                <a:ext cx="9572336" cy="923330"/>
              </a:xfrm>
              <a:prstGeom prst="rect">
                <a:avLst/>
              </a:prstGeom>
              <a:blipFill>
                <a:blip r:embed="rId3"/>
                <a:stretch>
                  <a:fillRect l="-531" t="-2703" b="-72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6096" y="2479145"/>
                <a:ext cx="2167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Defi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6" y="2479145"/>
                <a:ext cx="2167709" cy="369332"/>
              </a:xfrm>
              <a:prstGeom prst="rect">
                <a:avLst/>
              </a:prstGeom>
              <a:blipFill>
                <a:blip r:embed="rId4"/>
                <a:stretch>
                  <a:fillRect l="-253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09099" y="2325481"/>
                <a:ext cx="1915011" cy="1045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×(1×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099" y="2325481"/>
                <a:ext cx="1915011" cy="1045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171517" y="2551885"/>
                <a:ext cx="2077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Defi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 a matrix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17" y="2551885"/>
                <a:ext cx="2077043" cy="369332"/>
              </a:xfrm>
              <a:prstGeom prst="rect">
                <a:avLst/>
              </a:prstGeom>
              <a:blipFill>
                <a:blip r:embed="rId6"/>
                <a:stretch>
                  <a:fillRect l="-23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260550" y="2210221"/>
                <a:ext cx="2231829" cy="1052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limUpp>
                                          <m:limUpp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Up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li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∼</m:t>
                                            </m:r>
                                          </m:lim>
                                        </m:limUpp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limUpp>
                                          <m:limUpp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Up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lim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∼</m:t>
                                            </m:r>
                                          </m:lim>
                                        </m:limUpp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×(1×(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550" y="2210221"/>
                <a:ext cx="2231829" cy="1052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35808" y="3298101"/>
                <a:ext cx="1804725" cy="569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𝑿</m:t>
                      </m:r>
                      <m:limUpp>
                        <m:limUpp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lim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808" y="3298101"/>
                <a:ext cx="1804725" cy="569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箭头 24"/>
          <p:cNvSpPr/>
          <p:nvPr/>
        </p:nvSpPr>
        <p:spPr>
          <a:xfrm>
            <a:off x="2611921" y="3582826"/>
            <a:ext cx="500395" cy="221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718245" y="3582826"/>
                <a:ext cx="33584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×(1×(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×(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+1)×</m:t>
                    </m:r>
                  </m:oMath>
                </a14:m>
                <a:r>
                  <a:rPr lang="en-US" altLang="zh-CN" dirty="0"/>
                  <a:t>K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45" y="3582826"/>
                <a:ext cx="3358415" cy="369332"/>
              </a:xfrm>
              <a:prstGeom prst="rect">
                <a:avLst/>
              </a:prstGeom>
              <a:blipFill>
                <a:blip r:embed="rId9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236096" y="4364118"/>
            <a:ext cx="5447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The sum-of-squares error function </a:t>
            </a:r>
            <a:r>
              <a:rPr lang="en-US" altLang="zh-CN" dirty="0"/>
              <a:t>can  be written as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672853" y="4238442"/>
                <a:ext cx="4085221" cy="620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lim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limUpp>
                                    <m:limUppPr>
                                      <m:ctrlPr>
                                        <a:rPr lang="zh-CN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lim>
                                      <m:r>
                                        <a:rPr lang="zh-CN" altLang="en-US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∼</m:t>
                                      </m:r>
                                    </m:lim>
                                  </m:limUpp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limUpp>
                                <m:limUp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zh-CN" altLang="en-US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lim>
                                  <m:r>
                                    <a:rPr lang="zh-CN" altLang="en-US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</m:lim>
                              </m:limUpp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53" y="4238442"/>
                <a:ext cx="4085221" cy="620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17902" y="4967406"/>
                <a:ext cx="5558783" cy="52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Upp>
                          <m:limUp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lim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∼</m:t>
                            </m:r>
                          </m:lim>
                        </m:limUpp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关于</m:t>
                    </m:r>
                    <m:limUpp>
                      <m:limUp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li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∼</m:t>
                        </m:r>
                      </m:lim>
                    </m:limUpp>
                  </m:oMath>
                </a14:m>
                <a:r>
                  <a:rPr lang="zh-CN" altLang="en-US" dirty="0"/>
                  <a:t>的导数，并令为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，可得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li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∼</m:t>
                        </m:r>
                      </m:lim>
                    </m:limUpp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解</a:t>
                </a: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02" y="4967406"/>
                <a:ext cx="5558783" cy="523348"/>
              </a:xfrm>
              <a:prstGeom prst="rect">
                <a:avLst/>
              </a:prstGeom>
              <a:blipFill>
                <a:blip r:embed="rId11"/>
                <a:stretch>
                  <a:fillRect l="-987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662017" y="5032742"/>
                <a:ext cx="2053446" cy="450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17" y="5032742"/>
                <a:ext cx="2053446" cy="4501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下箭头 34"/>
          <p:cNvSpPr/>
          <p:nvPr/>
        </p:nvSpPr>
        <p:spPr>
          <a:xfrm flipH="1">
            <a:off x="6428509" y="5482930"/>
            <a:ext cx="260231" cy="36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566562" y="5986481"/>
                <a:ext cx="5228804" cy="472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li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lim>
                          </m:limUpp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li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limUpp>
                        <m:limUp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li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limUpp>
                        <m:limUp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lim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</m:lim>
                      </m:limUp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62" y="5986481"/>
                <a:ext cx="5228804" cy="472437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/>
          <p:cNvCxnSpPr/>
          <p:nvPr/>
        </p:nvCxnSpPr>
        <p:spPr>
          <a:xfrm>
            <a:off x="8076660" y="6458918"/>
            <a:ext cx="11366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210022" y="6414115"/>
                <a:ext cx="1424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22" y="6414115"/>
                <a:ext cx="1424108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8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34"/>
    </mc:Choice>
    <mc:Fallback xmlns="">
      <p:transition spd="slow" advTm="16623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1863</Words>
  <Application>Microsoft Macintosh PowerPoint</Application>
  <PresentationFormat>宽屏</PresentationFormat>
  <Paragraphs>233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等线 Light</vt:lpstr>
      <vt:lpstr>微软雅黑</vt:lpstr>
      <vt:lpstr>微软雅黑</vt:lpstr>
      <vt:lpstr>CMMI10</vt:lpstr>
      <vt:lpstr>CMR10</vt:lpstr>
      <vt:lpstr>PingFang SC</vt:lpstr>
      <vt:lpstr>Arial</vt:lpstr>
      <vt:lpstr>Cambria Math</vt:lpstr>
      <vt:lpstr>Times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 AOZHU</cp:lastModifiedBy>
  <cp:revision>142</cp:revision>
  <dcterms:created xsi:type="dcterms:W3CDTF">2019-11-14T07:51:37Z</dcterms:created>
  <dcterms:modified xsi:type="dcterms:W3CDTF">2019-11-20T06:36:31Z</dcterms:modified>
</cp:coreProperties>
</file>